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3"/>
  </p:sldMasterIdLst>
  <p:notesMasterIdLst>
    <p:notesMasterId r:id="rId28"/>
  </p:notesMasterIdLst>
  <p:handoutMasterIdLst>
    <p:handoutMasterId r:id="rId29"/>
  </p:handoutMasterIdLst>
  <p:sldIdLst>
    <p:sldId id="262" r:id="rId4"/>
    <p:sldId id="263" r:id="rId5"/>
    <p:sldId id="264" r:id="rId6"/>
    <p:sldId id="257" r:id="rId7"/>
    <p:sldId id="265" r:id="rId8"/>
    <p:sldId id="268" r:id="rId9"/>
    <p:sldId id="270" r:id="rId10"/>
    <p:sldId id="271" r:id="rId11"/>
    <p:sldId id="272" r:id="rId12"/>
    <p:sldId id="273" r:id="rId13"/>
    <p:sldId id="274" r:id="rId14"/>
    <p:sldId id="267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66" r:id="rId23"/>
    <p:sldId id="282" r:id="rId24"/>
    <p:sldId id="284" r:id="rId25"/>
    <p:sldId id="283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8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77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66D5-35F2-4B2B-B66A-28018F619124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073D5-63C2-4933-B970-D96552757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1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B7E8A-1102-47A1-B1C3-36AE88809383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11EAB-687D-4AE4-B775-678A923E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0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" y="0"/>
            <a:ext cx="9141714" cy="6858000"/>
            <a:chOff x="3048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74798" y="3537161"/>
              <a:ext cx="9144001" cy="196717"/>
              <a:chOff x="1523999" y="4379129"/>
              <a:chExt cx="9144001" cy="196717"/>
            </a:xfrm>
          </p:grpSpPr>
          <p:sp>
            <p:nvSpPr>
              <p:cNvPr id="19" name="Rectangle 18" descr="Gold bar"/>
              <p:cNvSpPr>
                <a:spLocks noChangeArrowheads="1"/>
              </p:cNvSpPr>
              <p:nvPr/>
            </p:nvSpPr>
            <p:spPr bwMode="auto">
              <a:xfrm rot="16200000" flipH="1">
                <a:off x="2949872" y="2953256"/>
                <a:ext cx="196717" cy="30484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 descr="Orange bar"/>
              <p:cNvSpPr>
                <a:spLocks noChangeArrowheads="1"/>
              </p:cNvSpPr>
              <p:nvPr/>
            </p:nvSpPr>
            <p:spPr bwMode="auto">
              <a:xfrm rot="16200000" flipH="1">
                <a:off x="5998335" y="2953256"/>
                <a:ext cx="196717" cy="3048463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20" descr="Slate bar"/>
              <p:cNvSpPr>
                <a:spLocks noChangeArrowheads="1"/>
              </p:cNvSpPr>
              <p:nvPr/>
            </p:nvSpPr>
            <p:spPr bwMode="auto">
              <a:xfrm rot="16200000" flipH="1">
                <a:off x="9045410" y="2953256"/>
                <a:ext cx="196717" cy="3048463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5611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12610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5DE3B5DE-687E-4601-9C25-48F7ABE0D7C5}" type="datetime1">
              <a:rPr lang="en-US" smtClean="0"/>
              <a:t>12/7/2016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0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BFD467DE-D084-42AA-B27F-22F6084CB8BB}" type="datetime1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3782E027-C2A0-4932-A761-986BAD82B671}" type="datetime1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96AC42F1-294F-4AFB-8F78-2EF579F09459}" type="datetime1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342891" indent="0">
              <a:buNone/>
              <a:defRPr sz="1500"/>
            </a:lvl2pPr>
            <a:lvl3pPr marL="685783" indent="0">
              <a:buNone/>
              <a:defRPr sz="1351"/>
            </a:lvl3pPr>
            <a:lvl4pPr marL="1028674" indent="0">
              <a:buNone/>
              <a:defRPr sz="1200"/>
            </a:lvl4pPr>
            <a:lvl5pPr marL="1371566" indent="0">
              <a:buNone/>
              <a:defRPr sz="1200"/>
            </a:lvl5pPr>
            <a:lvl6pPr marL="1714457" indent="0">
              <a:buNone/>
              <a:defRPr sz="1200"/>
            </a:lvl6pPr>
            <a:lvl7pPr marL="2057349" indent="0">
              <a:buNone/>
              <a:defRPr sz="1200"/>
            </a:lvl7pPr>
            <a:lvl8pPr marL="2400240" indent="0">
              <a:buNone/>
              <a:defRPr sz="1200"/>
            </a:lvl8pPr>
            <a:lvl9pPr marL="2743131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62262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1580A6EB-69F5-4723-B5E3-A6D9E36A957A}" type="datetime1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0FB02ED0-9CAE-481B-8D1D-B242F0282967}" type="datetime1">
              <a:rPr lang="en-US" smtClean="0"/>
              <a:t>12/7/2016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9" y="2193929"/>
            <a:ext cx="3868340" cy="39782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9" y="1489075"/>
            <a:ext cx="386834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93929"/>
            <a:ext cx="3867150" cy="39782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4696AB3F-7B84-45BD-A122-497866A73F4B}" type="datetime1">
              <a:rPr lang="en-US" smtClean="0"/>
              <a:t>12/7/2016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2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6395E536-1457-4CE4-8497-197239F05587}" type="datetime1">
              <a:rPr lang="en-US" smtClean="0"/>
              <a:t>12/7/2016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A4AF2F65-2726-4707-A7A6-DE21D14E80C5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1FA85564-6B99-4FC4-9CE3-22E750398B2E}" type="datetime1">
              <a:rPr lang="en-US" smtClean="0"/>
              <a:t>12/7/2016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2BCD2BEA-7F40-407D-B082-13022E8B2C99}" type="datetime1">
              <a:rPr lang="en-US" smtClean="0"/>
              <a:t>12/7/2016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6"/>
            <a:ext cx="9141714" cy="6858006"/>
            <a:chOff x="-2728" y="-5"/>
            <a:chExt cx="12188952" cy="6858006"/>
          </a:xfrm>
        </p:grpSpPr>
        <p:sp>
          <p:nvSpPr>
            <p:cNvPr id="26" name="Rectangle 25"/>
            <p:cNvSpPr/>
            <p:nvPr/>
          </p:nvSpPr>
          <p:spPr>
            <a:xfrm>
              <a:off x="-2728" y="1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2727" y="-5"/>
              <a:ext cx="716424" cy="6858000"/>
              <a:chOff x="-2727" y="-5"/>
              <a:chExt cx="716424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727" y="-5"/>
                <a:ext cx="571473" cy="6858000"/>
                <a:chOff x="6048440" y="-936481"/>
                <a:chExt cx="196717" cy="9144001"/>
              </a:xfrm>
            </p:grpSpPr>
            <p:sp>
              <p:nvSpPr>
                <p:cNvPr id="46" name="Rectangle 45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6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566005" y="-5"/>
                <a:ext cx="147692" cy="6858000"/>
                <a:chOff x="6048440" y="-936481"/>
                <a:chExt cx="196717" cy="9144001"/>
              </a:xfrm>
            </p:grpSpPr>
            <p:sp>
              <p:nvSpPr>
                <p:cNvPr id="43" name="Rectangle 42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Rectangle 43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44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646782" y="-5"/>
                <a:ext cx="45719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3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CA734DBA-6852-4C6A-AB8B-E28C0C52CB53}" type="datetime1">
              <a:rPr lang="en-US" smtClean="0"/>
              <a:t>12/7/2016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0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783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9407" y="1211358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AU" sz="13000" kern="5100" spc="1500" dirty="0">
                <a:solidFill>
                  <a:schemeClr val="bg1"/>
                </a:solidFill>
              </a:rPr>
              <a:t>Hello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3514531" y="3684104"/>
            <a:ext cx="275645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09113" y="5885884"/>
            <a:ext cx="2376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swald" panose="020B0604020202020204" charset="0"/>
              </a:rPr>
              <a:t>Paras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Sharma</a:t>
            </a:r>
            <a:endParaRPr lang="en-IN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367" y="5783725"/>
            <a:ext cx="563825" cy="5638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92193" y="5834803"/>
            <a:ext cx="1616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swald" panose="020B0604020202020204" charset="0"/>
              </a:rPr>
              <a:t>@</a:t>
            </a:r>
            <a:r>
              <a:rPr lang="en-US" sz="2400" b="1" dirty="0" err="1">
                <a:solidFill>
                  <a:schemeClr val="bg1"/>
                </a:solidFill>
                <a:latin typeface="Oswald" panose="020B0604020202020204" charset="0"/>
              </a:rPr>
              <a:t>paraazz</a:t>
            </a:r>
            <a:endParaRPr lang="en-IN" sz="2400" b="1" dirty="0">
              <a:solidFill>
                <a:schemeClr val="bg1"/>
              </a:solidFill>
              <a:latin typeface="Oswald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6419" y="2734403"/>
            <a:ext cx="3632679" cy="8463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4900" dirty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   W   RLD</a:t>
            </a:r>
          </a:p>
        </p:txBody>
      </p:sp>
    </p:spTree>
    <p:extLst>
      <p:ext uri="{BB962C8B-B14F-4D97-AF65-F5344CB8AC3E}">
        <p14:creationId xmlns:p14="http://schemas.microsoft.com/office/powerpoint/2010/main" val="9086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8630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74128" y="1323169"/>
            <a:ext cx="3380015" cy="4211661"/>
          </a:xfrm>
        </p:spPr>
        <p:txBody>
          <a:bodyPr>
            <a:normAutofit/>
          </a:bodyPr>
          <a:lstStyle/>
          <a:p>
            <a:pPr algn="ctr"/>
            <a:r>
              <a:rPr lang="en-AU" sz="2200" dirty="0"/>
              <a:t>Creation of </a:t>
            </a:r>
            <a:br>
              <a:rPr lang="en-AU" sz="2200" b="1" dirty="0"/>
            </a:br>
            <a:r>
              <a:rPr lang="en-AU" sz="2600" b="1" dirty="0"/>
              <a:t>New York Stock </a:t>
            </a:r>
            <a:r>
              <a:rPr lang="en-AU" sz="2200" dirty="0"/>
              <a:t>Exchange</a:t>
            </a:r>
            <a:br>
              <a:rPr lang="en-AU" sz="2200" dirty="0"/>
            </a:br>
            <a:r>
              <a:rPr lang="en-AU" sz="2200" dirty="0"/>
              <a:t> in</a:t>
            </a:r>
            <a:br>
              <a:rPr lang="en-AU" sz="2200" dirty="0"/>
            </a:br>
            <a:r>
              <a:rPr lang="en-AU" sz="7000" dirty="0"/>
              <a:t>1817,</a:t>
            </a:r>
            <a:br>
              <a:rPr lang="en-AU" sz="7000" dirty="0"/>
            </a:br>
            <a:r>
              <a:rPr lang="en-AU" sz="2400" dirty="0"/>
              <a:t>An important moment in History</a:t>
            </a:r>
          </a:p>
        </p:txBody>
      </p:sp>
    </p:spTree>
    <p:extLst>
      <p:ext uri="{BB962C8B-B14F-4D97-AF65-F5344CB8AC3E}">
        <p14:creationId xmlns:p14="http://schemas.microsoft.com/office/powerpoint/2010/main" val="860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3286" y="1997986"/>
            <a:ext cx="8980713" cy="2345414"/>
          </a:xfrm>
        </p:spPr>
        <p:txBody>
          <a:bodyPr>
            <a:normAutofit/>
          </a:bodyPr>
          <a:lstStyle/>
          <a:p>
            <a:r>
              <a:rPr lang="en-IN" i="1" dirty="0"/>
              <a:t>“The London Stock Exchange was the main stock market for Europe, while the New York Stock Exchange was the main exchange for America and the world.”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351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4126" y="37296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AU" sz="7000" dirty="0">
                <a:solidFill>
                  <a:schemeClr val="bg2">
                    <a:lumMod val="25000"/>
                  </a:schemeClr>
                </a:solidFill>
                <a:latin typeface="Oswald"/>
              </a:rPr>
              <a:t>Concept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864" y="1698523"/>
            <a:ext cx="4606413" cy="46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4" y="363872"/>
            <a:ext cx="7737143" cy="300571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3485" y="381045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AU" sz="2200" dirty="0"/>
              <a:t>Stock Market is as simple as </a:t>
            </a:r>
            <a:r>
              <a:rPr lang="en-AU" sz="7000" dirty="0"/>
              <a:t>Maths</a:t>
            </a:r>
          </a:p>
        </p:txBody>
      </p:sp>
    </p:spTree>
    <p:extLst>
      <p:ext uri="{BB962C8B-B14F-4D97-AF65-F5344CB8AC3E}">
        <p14:creationId xmlns:p14="http://schemas.microsoft.com/office/powerpoint/2010/main" val="307178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20194"/>
            <a:ext cx="2829492" cy="282949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6186" y="43044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AU" sz="6000" dirty="0"/>
              <a:t>Yummy!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93" y="2216037"/>
            <a:ext cx="4037806" cy="40378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41402" y="6078867"/>
            <a:ext cx="23936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500" dirty="0"/>
              <a:t>Stock or Share</a:t>
            </a:r>
            <a:endParaRPr lang="en-AU" sz="25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563586" y="5502729"/>
            <a:ext cx="285980" cy="7511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33964" y="5601256"/>
            <a:ext cx="718227" cy="5225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69" y="0"/>
            <a:ext cx="4537131" cy="302475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3751" y="1267325"/>
            <a:ext cx="3086354" cy="962527"/>
          </a:xfrm>
        </p:spPr>
        <p:txBody>
          <a:bodyPr>
            <a:normAutofit/>
          </a:bodyPr>
          <a:lstStyle/>
          <a:p>
            <a:pPr algn="ctr"/>
            <a:r>
              <a:rPr lang="en-AU" sz="2200" b="1" dirty="0"/>
              <a:t>IPO</a:t>
            </a:r>
            <a:br>
              <a:rPr lang="en-AU" sz="2200" b="1" dirty="0"/>
            </a:br>
            <a:r>
              <a:rPr lang="en-AU" sz="2200" dirty="0"/>
              <a:t>Initial Public Offering.</a:t>
            </a:r>
            <a:endParaRPr lang="en-AU" sz="7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4755"/>
            <a:ext cx="4606869" cy="3833246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5332257" y="4460114"/>
            <a:ext cx="3086354" cy="1186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500" b="1" dirty="0"/>
              <a:t>Listing</a:t>
            </a:r>
            <a:br>
              <a:rPr lang="en-AU" sz="2200" b="1" dirty="0"/>
            </a:br>
            <a:r>
              <a:rPr lang="en-AU" sz="2200" dirty="0"/>
              <a:t>Getting enrolled at Exchange</a:t>
            </a:r>
          </a:p>
        </p:txBody>
      </p:sp>
    </p:spTree>
    <p:extLst>
      <p:ext uri="{BB962C8B-B14F-4D97-AF65-F5344CB8AC3E}">
        <p14:creationId xmlns:p14="http://schemas.microsoft.com/office/powerpoint/2010/main" val="366528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2239" cy="28426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3962" y="758532"/>
            <a:ext cx="3760792" cy="1325563"/>
          </a:xfrm>
        </p:spPr>
        <p:txBody>
          <a:bodyPr>
            <a:normAutofit/>
          </a:bodyPr>
          <a:lstStyle/>
          <a:p>
            <a:r>
              <a:rPr lang="en-IN" sz="2200" dirty="0"/>
              <a:t>A person who buys and sells </a:t>
            </a:r>
            <a:r>
              <a:rPr lang="en-IN" sz="2200" b="1" dirty="0"/>
              <a:t>stocks </a:t>
            </a:r>
            <a:r>
              <a:rPr lang="en-IN" sz="2200" dirty="0"/>
              <a:t>for others</a:t>
            </a:r>
            <a:endParaRPr lang="en-AU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38" y="2842628"/>
            <a:ext cx="4704239" cy="401537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51445" y="3809708"/>
            <a:ext cx="3760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200" b="1" dirty="0"/>
              <a:t>Stock Value</a:t>
            </a:r>
          </a:p>
          <a:p>
            <a:pPr algn="ctr"/>
            <a:r>
              <a:rPr lang="en-IN" sz="2200" dirty="0"/>
              <a:t>is earning per share.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263106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54" y="401053"/>
            <a:ext cx="6304067" cy="6266242"/>
          </a:xfrm>
          <a:effectLst>
            <a:softEdge rad="7112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46522" y="797557"/>
            <a:ext cx="1954129" cy="1132044"/>
          </a:xfrm>
        </p:spPr>
        <p:txBody>
          <a:bodyPr/>
          <a:lstStyle/>
          <a:p>
            <a:r>
              <a:rPr lang="en-AU" b="1" dirty="0"/>
              <a:t>Buying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090987" y="3004764"/>
            <a:ext cx="1954129" cy="1087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/>
              <a:t>Selling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171554" y="3004764"/>
            <a:ext cx="1657350" cy="96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/>
              <a:t>Losing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411454" y="5445629"/>
            <a:ext cx="2277979" cy="804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/>
              <a:t>Earning</a:t>
            </a:r>
          </a:p>
        </p:txBody>
      </p:sp>
    </p:spTree>
    <p:extLst>
      <p:ext uri="{BB962C8B-B14F-4D97-AF65-F5344CB8AC3E}">
        <p14:creationId xmlns:p14="http://schemas.microsoft.com/office/powerpoint/2010/main" val="8742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5403"/>
            <a:ext cx="9143999" cy="416259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44040"/>
            <a:ext cx="7886700" cy="1325563"/>
          </a:xfrm>
        </p:spPr>
        <p:txBody>
          <a:bodyPr/>
          <a:lstStyle/>
          <a:p>
            <a:r>
              <a:rPr lang="en-AU" b="1" dirty="0"/>
              <a:t>Sensex</a:t>
            </a:r>
            <a:r>
              <a:rPr lang="en-AU" dirty="0"/>
              <a:t>: </a:t>
            </a:r>
            <a:r>
              <a:rPr lang="en-AU" sz="2400" dirty="0"/>
              <a:t>Sensitive-Index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28649" y="118833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AU" b="1" dirty="0"/>
              <a:t>Nifty</a:t>
            </a:r>
            <a:r>
              <a:rPr lang="en-AU" dirty="0"/>
              <a:t>: </a:t>
            </a:r>
            <a:r>
              <a:rPr lang="en-AU" sz="2400" dirty="0"/>
              <a:t>National Index for fifty.</a:t>
            </a:r>
          </a:p>
        </p:txBody>
      </p:sp>
    </p:spTree>
    <p:extLst>
      <p:ext uri="{BB962C8B-B14F-4D97-AF65-F5344CB8AC3E}">
        <p14:creationId xmlns:p14="http://schemas.microsoft.com/office/powerpoint/2010/main" val="211690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0734" y="156583"/>
            <a:ext cx="7886700" cy="2281818"/>
          </a:xfrm>
        </p:spPr>
        <p:txBody>
          <a:bodyPr>
            <a:normAutofit/>
          </a:bodyPr>
          <a:lstStyle/>
          <a:p>
            <a:pPr algn="ctr"/>
            <a:r>
              <a:rPr lang="en-AU" sz="6000" dirty="0"/>
              <a:t>Economy</a:t>
            </a:r>
            <a:r>
              <a:rPr lang="en-AU" sz="2200" dirty="0"/>
              <a:t> </a:t>
            </a:r>
            <a:br>
              <a:rPr lang="en-AU" sz="2200" dirty="0"/>
            </a:br>
            <a:r>
              <a:rPr lang="en-AU" sz="2200" dirty="0"/>
              <a:t>and the</a:t>
            </a:r>
            <a:br>
              <a:rPr lang="en-AU" sz="2200" dirty="0"/>
            </a:br>
            <a:r>
              <a:rPr lang="en-AU" sz="6000" dirty="0"/>
              <a:t>Stock Exchange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36" y="2598822"/>
            <a:ext cx="5522496" cy="40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9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9016">
            <a:off x="-111762" y="1382996"/>
            <a:ext cx="9144000" cy="10703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8071">
            <a:off x="1040607" y="2947911"/>
            <a:ext cx="7432563" cy="1315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963">
            <a:off x="3594185" y="4202894"/>
            <a:ext cx="5102741" cy="1230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161">
            <a:off x="446228" y="110963"/>
            <a:ext cx="4700057" cy="1069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1" y="5110318"/>
            <a:ext cx="5647220" cy="1073822"/>
          </a:xfrm>
          <a:prstGeom prst="rect">
            <a:avLst/>
          </a:prstGeom>
          <a:gradFill>
            <a:gsLst>
              <a:gs pos="59274">
                <a:srgbClr val="C2DAEF"/>
              </a:gs>
              <a:gs pos="0">
                <a:schemeClr val="accent1">
                  <a:lumMod val="5000"/>
                  <a:lumOff val="95000"/>
                </a:schemeClr>
              </a:gs>
              <a:gs pos="20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98666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9619" y="483118"/>
            <a:ext cx="6111362" cy="1301438"/>
          </a:xfrm>
        </p:spPr>
        <p:txBody>
          <a:bodyPr>
            <a:normAutofit/>
          </a:bodyPr>
          <a:lstStyle/>
          <a:p>
            <a:pPr algn="ctr"/>
            <a:r>
              <a:rPr lang="en-AU" sz="6000" dirty="0">
                <a:latin typeface="Oswald"/>
              </a:rPr>
              <a:t>Current Scenario</a:t>
            </a:r>
          </a:p>
        </p:txBody>
      </p:sp>
    </p:spTree>
    <p:extLst>
      <p:ext uri="{BB962C8B-B14F-4D97-AF65-F5344CB8AC3E}">
        <p14:creationId xmlns:p14="http://schemas.microsoft.com/office/powerpoint/2010/main" val="98768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12" y="3574782"/>
            <a:ext cx="4790364" cy="247117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2644" y="2604061"/>
            <a:ext cx="7886700" cy="1325563"/>
          </a:xfrm>
        </p:spPr>
        <p:txBody>
          <a:bodyPr/>
          <a:lstStyle/>
          <a:p>
            <a:pPr algn="ctr"/>
            <a:r>
              <a:rPr lang="en-AU" dirty="0"/>
              <a:t>Brexit, Trump and Note-Ban!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6" y="376963"/>
            <a:ext cx="3121152" cy="2557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77" y="449844"/>
            <a:ext cx="3084625" cy="24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3420" y="3550920"/>
            <a:ext cx="7886700" cy="1768475"/>
          </a:xfrm>
        </p:spPr>
        <p:txBody>
          <a:bodyPr>
            <a:noAutofit/>
          </a:bodyPr>
          <a:lstStyle/>
          <a:p>
            <a:r>
              <a:rPr lang="en-IN" sz="4500" dirty="0">
                <a:latin typeface="Freestyle Script" panose="030804020302050B0404" pitchFamily="66" charset="0"/>
              </a:rPr>
              <a:t>"In the short term, the market is a voting machine. But, in the long term, the market is a weighing machine". – Warren Buffett </a:t>
            </a:r>
            <a:endParaRPr lang="en-AU" sz="4500" dirty="0">
              <a:latin typeface="Freestyle Script" panose="030804020302050B04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70" y="21336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-335911"/>
            <a:ext cx="7509510" cy="741564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7245" y="2709127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AU" sz="15000" dirty="0">
                <a:latin typeface="Freestyle Script" panose="030804020302050B0404" pitchFamily="66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56685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457200"/>
            <a:ext cx="8164830" cy="597407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AU" sz="2000" dirty="0"/>
          </a:p>
          <a:p>
            <a:r>
              <a:rPr lang="en-AU" sz="2000" dirty="0"/>
              <a:t>Gensler, Lauren. “Stock Market Slingshots Higher After Trump Victory Sparked Overnight Plunge”. Forbes NOV 9, 2016.Web. </a:t>
            </a:r>
          </a:p>
          <a:p>
            <a:r>
              <a:rPr lang="en-IN" sz="2000" dirty="0" err="1"/>
              <a:t>Kukowski</a:t>
            </a:r>
            <a:r>
              <a:rPr lang="en-IN" sz="2000" dirty="0"/>
              <a:t>, Mathew. “History of </a:t>
            </a:r>
            <a:r>
              <a:rPr lang="en-IN" sz="2000" dirty="0" err="1"/>
              <a:t>StockMarket</a:t>
            </a:r>
            <a:r>
              <a:rPr lang="en-IN" sz="2000" dirty="0"/>
              <a:t>”. </a:t>
            </a:r>
            <a:r>
              <a:rPr lang="en-IN" sz="2000" dirty="0" err="1"/>
              <a:t>Bebussinessed.Web</a:t>
            </a:r>
            <a:r>
              <a:rPr lang="en-IN" sz="2000" dirty="0"/>
              <a:t>. </a:t>
            </a:r>
            <a:endParaRPr lang="en-AU" sz="2000" dirty="0"/>
          </a:p>
          <a:p>
            <a:r>
              <a:rPr lang="en-IN" sz="2000" dirty="0"/>
              <a:t>Mitchel, Cory. “How stock Exchange works”. Investopedia, 21 April 2016.Web </a:t>
            </a:r>
            <a:endParaRPr lang="en-AU" sz="2000" dirty="0"/>
          </a:p>
          <a:p>
            <a:r>
              <a:rPr lang="en-IN" sz="2000" dirty="0"/>
              <a:t>Molloy, Mark. “Best Cartoons after trump victory”. Telegraph, 10 November, 2016.Web. </a:t>
            </a:r>
            <a:endParaRPr lang="en-AU" sz="2000" dirty="0"/>
          </a:p>
          <a:p>
            <a:r>
              <a:rPr lang="en-IN" sz="2000" dirty="0" err="1"/>
              <a:t>Pettinger</a:t>
            </a:r>
            <a:r>
              <a:rPr lang="en-IN" sz="2000" dirty="0"/>
              <a:t>, </a:t>
            </a:r>
            <a:r>
              <a:rPr lang="en-IN" sz="2000" dirty="0" err="1"/>
              <a:t>Tejwan</a:t>
            </a:r>
            <a:r>
              <a:rPr lang="en-IN" sz="2000" dirty="0"/>
              <a:t>. “Relation Between stock market and economy”. </a:t>
            </a:r>
            <a:r>
              <a:rPr lang="en-IN" sz="2000" dirty="0" err="1"/>
              <a:t>EconomicsHelp</a:t>
            </a:r>
            <a:r>
              <a:rPr lang="en-IN" sz="2000" dirty="0"/>
              <a:t>, 18 July, 2016.Web. </a:t>
            </a:r>
            <a:endParaRPr lang="en-AU" sz="2000" dirty="0"/>
          </a:p>
          <a:p>
            <a:r>
              <a:rPr lang="en-AU" sz="2000" dirty="0"/>
              <a:t>“Stock Market”.</a:t>
            </a:r>
            <a:r>
              <a:rPr lang="en-AU" sz="2000" dirty="0" err="1"/>
              <a:t>Wikipedia.Web</a:t>
            </a:r>
            <a:r>
              <a:rPr lang="en-AU" sz="2000" dirty="0"/>
              <a:t>. </a:t>
            </a:r>
          </a:p>
          <a:p>
            <a:r>
              <a:rPr lang="en-IN" sz="2000" dirty="0"/>
              <a:t>Viswanathan, </a:t>
            </a:r>
            <a:r>
              <a:rPr lang="en-IN" sz="2000" dirty="0" err="1"/>
              <a:t>Balaji.”How</a:t>
            </a:r>
            <a:r>
              <a:rPr lang="en-IN" sz="2000" dirty="0"/>
              <a:t> stock Market works? Who decides stock </a:t>
            </a:r>
            <a:r>
              <a:rPr lang="en-IN" sz="2000" dirty="0" err="1"/>
              <a:t>prices?”.Quora</a:t>
            </a:r>
            <a:r>
              <a:rPr lang="en-IN" sz="2000" dirty="0"/>
              <a:t>, May 10, 2013.Web. </a:t>
            </a:r>
            <a:endParaRPr lang="en-AU" sz="2000" dirty="0"/>
          </a:p>
          <a:p>
            <a:r>
              <a:rPr lang="en-AU" sz="2000" dirty="0"/>
              <a:t>“Engineer Syllogism”: http://xkcd.com/1570/.Image. </a:t>
            </a:r>
          </a:p>
          <a:p>
            <a:r>
              <a:rPr lang="en-IN" sz="2000" dirty="0"/>
              <a:t>“Market Watch”: https://xkcd.com/1600/.Image. </a:t>
            </a:r>
          </a:p>
          <a:p>
            <a:endParaRPr lang="en-AU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30271"/>
          </a:xfrm>
        </p:spPr>
        <p:txBody>
          <a:bodyPr/>
          <a:lstStyle/>
          <a:p>
            <a:pPr algn="ctr"/>
            <a:r>
              <a:rPr lang="en-AU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2553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246356"/>
            <a:ext cx="4505739" cy="2958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862" y="3568145"/>
            <a:ext cx="4589670" cy="2872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731" y="237011"/>
            <a:ext cx="4347602" cy="29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00211"/>
            <a:ext cx="9024731" cy="35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3487"/>
            <a:ext cx="9024731" cy="298672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3365" y="3450702"/>
            <a:ext cx="6858000" cy="124182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swald" panose="020B0604020202020204" charset="0"/>
              </a:rPr>
              <a:t>History                       Concept                   Scenario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12610"/>
            <a:ext cx="6858000" cy="2387600"/>
          </a:xfrm>
          <a:effectLst>
            <a:softEdge rad="12700"/>
          </a:effectLst>
          <a:scene3d>
            <a:camera prst="orthographicFront"/>
            <a:lightRig rig="threePt" dir="t"/>
          </a:scene3d>
          <a:sp3d prstMaterial="translucentPowder"/>
        </p:spPr>
        <p:txBody>
          <a:bodyPr>
            <a:normAutofit/>
          </a:bodyPr>
          <a:lstStyle/>
          <a:p>
            <a:r>
              <a:rPr lang="en-US" sz="5500" dirty="0">
                <a:latin typeface="Oswald" panose="020B0604020202020204" charset="0"/>
              </a:rPr>
              <a:t>Stock Exchange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940907" y="3300211"/>
            <a:ext cx="732845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40765" y="3450702"/>
            <a:ext cx="0" cy="405683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37583" y="3450702"/>
            <a:ext cx="0" cy="405683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8375" y="1755058"/>
            <a:ext cx="8088928" cy="2256503"/>
          </a:xfrm>
        </p:spPr>
        <p:txBody>
          <a:bodyPr>
            <a:noAutofit/>
          </a:bodyPr>
          <a:lstStyle/>
          <a:p>
            <a:pPr algn="ctr"/>
            <a:r>
              <a:rPr lang="en-AU" sz="7000" dirty="0">
                <a:solidFill>
                  <a:schemeClr val="bg1"/>
                </a:solidFill>
                <a:latin typeface="Oswald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05850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11" y="294968"/>
            <a:ext cx="2074579" cy="179930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84555" y="2217841"/>
            <a:ext cx="5530645" cy="3380961"/>
          </a:xfrm>
        </p:spPr>
        <p:txBody>
          <a:bodyPr>
            <a:normAutofit/>
          </a:bodyPr>
          <a:lstStyle/>
          <a:p>
            <a:pPr algn="ctr"/>
            <a:r>
              <a:rPr lang="en-AU" sz="2200" dirty="0"/>
              <a:t>In</a:t>
            </a:r>
            <a:br>
              <a:rPr lang="en-AU" sz="2200" dirty="0"/>
            </a:br>
            <a:r>
              <a:rPr lang="en-AU" sz="7000" dirty="0"/>
              <a:t>1602</a:t>
            </a:r>
            <a:br>
              <a:rPr lang="en-AU" sz="7000" dirty="0"/>
            </a:br>
            <a:r>
              <a:rPr lang="en-AU" sz="2200" dirty="0"/>
              <a:t>Dutch East India Company became first publicly traded Company </a:t>
            </a:r>
            <a:endParaRPr lang="en-AU" sz="7000" dirty="0"/>
          </a:p>
        </p:txBody>
      </p:sp>
    </p:spTree>
    <p:extLst>
      <p:ext uri="{BB962C8B-B14F-4D97-AF65-F5344CB8AC3E}">
        <p14:creationId xmlns:p14="http://schemas.microsoft.com/office/powerpoint/2010/main" val="410588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154" y="341873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U" sz="7000" dirty="0"/>
              <a:t>Amsterdam</a:t>
            </a:r>
            <a:r>
              <a:rPr lang="en-AU" dirty="0"/>
              <a:t> </a:t>
            </a:r>
            <a:br>
              <a:rPr lang="en-AU" dirty="0"/>
            </a:br>
            <a:r>
              <a:rPr lang="en-AU" sz="2200" dirty="0"/>
              <a:t>Stock Exchange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78" y="395315"/>
            <a:ext cx="5928852" cy="28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7420" y="2787445"/>
            <a:ext cx="7374194" cy="2816941"/>
          </a:xfrm>
        </p:spPr>
        <p:txBody>
          <a:bodyPr>
            <a:normAutofit/>
          </a:bodyPr>
          <a:lstStyle/>
          <a:p>
            <a:pPr algn="ctr"/>
            <a:r>
              <a:rPr lang="en-AU" sz="2200" dirty="0">
                <a:solidFill>
                  <a:schemeClr val="tx2">
                    <a:lumMod val="75000"/>
                  </a:schemeClr>
                </a:solidFill>
              </a:rPr>
              <a:t>Till </a:t>
            </a:r>
            <a:r>
              <a:rPr lang="en-AU" sz="7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AU" sz="7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AU" sz="7000" dirty="0">
                <a:solidFill>
                  <a:schemeClr val="tx2">
                    <a:lumMod val="75000"/>
                  </a:schemeClr>
                </a:solidFill>
              </a:rPr>
              <a:t>1825 </a:t>
            </a:r>
            <a:br>
              <a:rPr lang="en-AU" sz="7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AU" sz="2200" dirty="0">
                <a:solidFill>
                  <a:schemeClr val="tx2">
                    <a:lumMod val="75000"/>
                  </a:schemeClr>
                </a:solidFill>
              </a:rPr>
              <a:t>Stock Exchange was banned from issuing shares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26" y="368710"/>
            <a:ext cx="6054582" cy="28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27" y="680160"/>
            <a:ext cx="7886700" cy="233573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913" y="3344303"/>
            <a:ext cx="7886700" cy="2274831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200" dirty="0"/>
              <a:t>Established</a:t>
            </a:r>
            <a:br>
              <a:rPr lang="en-AU" sz="2200" dirty="0"/>
            </a:br>
            <a:r>
              <a:rPr lang="en-AU" sz="2200" dirty="0"/>
              <a:t> in </a:t>
            </a:r>
            <a:br>
              <a:rPr lang="en-AU" sz="2200" dirty="0"/>
            </a:br>
            <a:r>
              <a:rPr lang="en-AU" sz="7800" dirty="0"/>
              <a:t>1801</a:t>
            </a:r>
            <a:br>
              <a:rPr lang="en-AU" sz="7000" dirty="0"/>
            </a:br>
            <a:r>
              <a:rPr lang="en-AU" sz="2200" dirty="0"/>
              <a:t>Was not able to trade shares due to ban.</a:t>
            </a:r>
            <a:endParaRPr lang="en-AU" sz="7000" dirty="0"/>
          </a:p>
        </p:txBody>
      </p:sp>
    </p:spTree>
    <p:extLst>
      <p:ext uri="{BB962C8B-B14F-4D97-AF65-F5344CB8AC3E}">
        <p14:creationId xmlns:p14="http://schemas.microsoft.com/office/powerpoint/2010/main" val="536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sentation level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lumMod val="20000"/>
                  <a:lumOff val="8000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level design" id="{00E2FDB5-77A3-416C-8232-A2B8AB0B9A01}" vid="{6E3E8A63-E899-4F92-AFE5-C80B3CCFC0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ontrol xmlns="http://schemas.microsoft.com/VisualStudio/2011/storyboarding/control">
  <Id Name="System.Storyboarding.WindowsAppIcons.Web" Revision="1" Stencil="System.Storyboarding.WindowsAppIcons" StencilVersion="0.1"/>
</Control>
</file>

<file path=customXml/itemProps1.xml><?xml version="1.0" encoding="utf-8"?>
<ds:datastoreItem xmlns:ds="http://schemas.openxmlformats.org/officeDocument/2006/customXml" ds:itemID="{163AA760-FEA7-44E2-BB85-0893DB8CD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3500A9-812C-4355-9B95-DA02152284E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design slides (Level design)</Template>
  <TotalTime>0</TotalTime>
  <Words>291</Words>
  <Application>Microsoft Office PowerPoint</Application>
  <PresentationFormat>On-screen Show (4:3)</PresentationFormat>
  <Paragraphs>45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Century Gothic</vt:lpstr>
      <vt:lpstr>Freestyle Script</vt:lpstr>
      <vt:lpstr>Oswald</vt:lpstr>
      <vt:lpstr>Times New Roman</vt:lpstr>
      <vt:lpstr>Wingdings</vt:lpstr>
      <vt:lpstr>Presentation level design</vt:lpstr>
      <vt:lpstr>Hello</vt:lpstr>
      <vt:lpstr>PowerPoint Presentation</vt:lpstr>
      <vt:lpstr>PowerPoint Presentation</vt:lpstr>
      <vt:lpstr>Stock Exchange</vt:lpstr>
      <vt:lpstr>History</vt:lpstr>
      <vt:lpstr>In 1602 Dutch East India Company became first publicly traded Company </vt:lpstr>
      <vt:lpstr>Amsterdam  Stock Exchange</vt:lpstr>
      <vt:lpstr>Till   1825  Stock Exchange was banned from issuing shares</vt:lpstr>
      <vt:lpstr>Established  in  1801 Was not able to trade shares due to ban.</vt:lpstr>
      <vt:lpstr>Creation of  New York Stock Exchange  in 1817, An important moment in History</vt:lpstr>
      <vt:lpstr>“The London Stock Exchange was the main stock market for Europe, while the New York Stock Exchange was the main exchange for America and the world.” </vt:lpstr>
      <vt:lpstr>Concept</vt:lpstr>
      <vt:lpstr>Stock Market is as simple as Maths</vt:lpstr>
      <vt:lpstr>Yummy!</vt:lpstr>
      <vt:lpstr>IPO Initial Public Offering.</vt:lpstr>
      <vt:lpstr>A person who buys and sells stocks for others</vt:lpstr>
      <vt:lpstr>Buying</vt:lpstr>
      <vt:lpstr>Sensex: Sensitive-Index</vt:lpstr>
      <vt:lpstr>Economy  and the Stock Exchange</vt:lpstr>
      <vt:lpstr>Current Scenario</vt:lpstr>
      <vt:lpstr>Brexit, Trump and Note-Ban!</vt:lpstr>
      <vt:lpstr>"In the short term, the market is a voting machine. But, in the long term, the market is a weighing machine". – Warren Buffett </vt:lpstr>
      <vt:lpstr>Thanks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Exchange</dc:title>
  <dc:creator>Paras Sharmaa</dc:creator>
  <cp:keywords/>
  <cp:lastModifiedBy/>
  <cp:revision>1</cp:revision>
  <dcterms:created xsi:type="dcterms:W3CDTF">2016-12-06T10:56:46Z</dcterms:created>
  <dcterms:modified xsi:type="dcterms:W3CDTF">2016-12-07T13:46:16Z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TC034605409991</vt:lpwstr>
  </property>
  <property fmtid="{D5CDD505-2E9C-101B-9397-08002B2CF9AE}" pid="3" name="Tfs.IsStoryboard">
    <vt:bool>true</vt:bool>
  </property>
</Properties>
</file>